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70" r:id="rId2"/>
    <p:sldId id="267" r:id="rId3"/>
    <p:sldId id="262" r:id="rId4"/>
    <p:sldId id="272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348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86585" autoAdjust="0"/>
  </p:normalViewPr>
  <p:slideViewPr>
    <p:cSldViewPr snapToGrid="0">
      <p:cViewPr varScale="1">
        <p:scale>
          <a:sx n="63" d="100"/>
          <a:sy n="63" d="100"/>
        </p:scale>
        <p:origin x="93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5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03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talking about: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Additional solo flights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2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6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8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4981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8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858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9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3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70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5BA332-743B-47CA-A26A-612B441C1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5962" y="1353163"/>
            <a:ext cx="5246426" cy="4365261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 sz="4400" b="0" i="1" cap="all" dirty="0">
                <a:solidFill>
                  <a:srgbClr val="F5F5F5"/>
                </a:solidFill>
              </a:rPr>
              <a:t>What is the Thing You </a:t>
            </a:r>
            <a:r>
              <a:rPr lang="en-US" sz="9600" b="0" i="1" cap="all" dirty="0">
                <a:solidFill>
                  <a:srgbClr val="F5F5F5"/>
                </a:solidFill>
              </a:rPr>
              <a:t>Regret</a:t>
            </a:r>
            <a:r>
              <a:rPr lang="en-US" sz="4400" b="0" i="1" cap="all" dirty="0">
                <a:solidFill>
                  <a:srgbClr val="F5F5F5"/>
                </a:solidFill>
              </a:rPr>
              <a:t> </a:t>
            </a:r>
            <a:r>
              <a:rPr lang="en-US" sz="4800" b="0" i="1" cap="all" dirty="0">
                <a:solidFill>
                  <a:srgbClr val="F5F5F5"/>
                </a:solidFill>
              </a:rPr>
              <a:t>the </a:t>
            </a:r>
            <a:br>
              <a:rPr lang="en" sz="4400" dirty="0"/>
            </a:br>
            <a:r>
              <a:rPr lang="en-US" sz="9600" b="0" i="1" cap="all" dirty="0">
                <a:solidFill>
                  <a:srgbClr val="F5F5F5"/>
                </a:solidFill>
              </a:rPr>
              <a:t>Most?</a:t>
            </a:r>
          </a:p>
        </p:txBody>
      </p:sp>
      <p:sp>
        <p:nvSpPr>
          <p:cNvPr id="3" name="Text 1"/>
          <p:cNvSpPr>
            <a:spLocks noGrp="1"/>
          </p:cNvSpPr>
          <p:nvPr>
            <p:ph type="subTitle"/>
          </p:nvPr>
        </p:nvSpPr>
        <p:spPr>
          <a:xfrm>
            <a:off x="7856386" y="643467"/>
            <a:ext cx="4174025" cy="556002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b="0" i="1" dirty="0">
                <a:solidFill>
                  <a:srgbClr val="F5F5F5"/>
                </a:solidFill>
              </a:rPr>
              <a:t>Do we have a choice?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11EBC8E-474B-4959-BDBE-ED4FA1730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2" y="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3093BA-D7C0-401B-9B54-E2965B149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205983" y="3558171"/>
            <a:ext cx="4657344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8B0F80-1C8E-49FA-9B66-C9285753E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631" y="1744589"/>
            <a:ext cx="3933390" cy="4937287"/>
          </a:xfrm>
        </p:spPr>
        <p:txBody>
          <a:bodyPr anchor="b">
            <a:normAutofit/>
          </a:bodyPr>
          <a:lstStyle/>
          <a:p>
            <a:pPr algn="l"/>
            <a:br>
              <a:rPr lang="en-SG" dirty="0"/>
            </a:br>
            <a:br>
              <a:rPr lang="en-SG" dirty="0"/>
            </a:br>
            <a:br>
              <a:rPr lang="en-SG" dirty="0"/>
            </a:br>
            <a:br>
              <a:rPr lang="en-SG" dirty="0"/>
            </a:br>
            <a:br>
              <a:rPr lang="en-SG" dirty="0"/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CEF2B853-4083-4B70-AC2A-F79D80809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643466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AA7EA8-ADE5-4F54-92FD-B9674625A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70478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1" kern="1200" baseline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8853" y="1235603"/>
            <a:ext cx="7150680" cy="49372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0" i="0" dirty="0">
                <a:solidFill>
                  <a:srgbClr val="262626"/>
                </a:solidFill>
              </a:rPr>
              <a:t>A palliative nurse, Bronnie Ware, after caring for thousands of patients at the end of their lives, revealed the </a:t>
            </a:r>
            <a:r>
              <a:rPr lang="en-US" sz="2800" b="1" i="0" u="sng" dirty="0">
                <a:solidFill>
                  <a:srgbClr val="262626"/>
                </a:solidFill>
              </a:rPr>
              <a:t>top five regrets</a:t>
            </a:r>
            <a:r>
              <a:rPr lang="en-US" sz="2800" b="0" i="0" dirty="0">
                <a:solidFill>
                  <a:srgbClr val="262626"/>
                </a:solidFill>
              </a:rPr>
              <a:t> of the dying:</a:t>
            </a:r>
          </a:p>
          <a:p>
            <a:pPr marL="0" indent="0">
              <a:buNone/>
            </a:pPr>
            <a:endParaRPr lang="en-SG" sz="2800" dirty="0"/>
          </a:p>
          <a:p>
            <a:r>
              <a:rPr lang="en-US" sz="3300" b="0" i="0" dirty="0">
                <a:solidFill>
                  <a:srgbClr val="262626"/>
                </a:solidFill>
              </a:rPr>
              <a:t>I wish I'd had the courage to live a life true to myself.</a:t>
            </a:r>
          </a:p>
          <a:p>
            <a:r>
              <a:rPr lang="en-US" sz="3300" b="0" i="0" dirty="0">
                <a:solidFill>
                  <a:srgbClr val="262626"/>
                </a:solidFill>
              </a:rPr>
              <a:t>I wish I hadn't worked so hard.</a:t>
            </a:r>
          </a:p>
          <a:p>
            <a:r>
              <a:rPr lang="en-US" sz="3300" b="0" i="0" dirty="0">
                <a:solidFill>
                  <a:srgbClr val="262626"/>
                </a:solidFill>
              </a:rPr>
              <a:t>I wish I'd had the courage to express my feelings.</a:t>
            </a:r>
          </a:p>
          <a:p>
            <a:r>
              <a:rPr lang="en-US" sz="3300" b="0" i="0" dirty="0">
                <a:solidFill>
                  <a:srgbClr val="262626"/>
                </a:solidFill>
              </a:rPr>
              <a:t>I wish I had stayed in touch with my friends.</a:t>
            </a:r>
          </a:p>
          <a:p>
            <a:r>
              <a:rPr lang="en-US" sz="3300" b="0" i="0" dirty="0">
                <a:solidFill>
                  <a:srgbClr val="262626"/>
                </a:solidFill>
              </a:rPr>
              <a:t>I wish that I had let myself be happier.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34EAAF-BF44-4CCC-84D4-105F3370A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236BCCE-753D-4827-B6C7-7135CC08B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67" y="0"/>
            <a:ext cx="42333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5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B9FC6610-A5F8-45EA-B7D4-AFDF75D20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9AB7A3-4EBC-40F6-99B4-4B1FE7F9D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55BA332-743B-47CA-A26A-612B441C1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534" y="1272838"/>
            <a:ext cx="3393191" cy="53136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16600" b="0" i="1" cap="all" dirty="0">
                <a:solidFill>
                  <a:srgbClr val="1D1A1D"/>
                </a:solidFill>
              </a:rPr>
              <a:t>f</a:t>
            </a:r>
            <a:r>
              <a:rPr lang="en-US" sz="2400" b="0" i="1" cap="all" dirty="0">
                <a:solidFill>
                  <a:srgbClr val="1D1A1D"/>
                </a:solidFill>
              </a:rPr>
              <a:t>oreign</a:t>
            </a:r>
            <a:r>
              <a:rPr lang="en-US" sz="4400" b="0" i="1" cap="all" dirty="0">
                <a:solidFill>
                  <a:srgbClr val="1D1A1D"/>
                </a:solidFill>
              </a:rPr>
              <a:t> </a:t>
            </a:r>
            <a:br>
              <a:rPr lang="en" sz="4400" dirty="0"/>
            </a:br>
            <a:r>
              <a:rPr lang="en-US" sz="16600" b="0" i="1" cap="all" dirty="0">
                <a:solidFill>
                  <a:srgbClr val="1D1A1D"/>
                </a:solidFill>
              </a:rPr>
              <a:t>t</a:t>
            </a:r>
            <a:r>
              <a:rPr lang="en-US" sz="2400" b="0" i="1" cap="all" dirty="0">
                <a:solidFill>
                  <a:srgbClr val="1D1A1D"/>
                </a:solidFill>
              </a:rPr>
              <a:t>alent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604" y="1951893"/>
            <a:ext cx="6582765" cy="4742394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indent="0" algn="r">
              <a:lnSpc>
                <a:spcPct val="10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60800" b="0" i="1" cap="all" dirty="0">
                <a:solidFill>
                  <a:srgbClr val="1D1A1D"/>
                </a:solidFill>
                <a:latin typeface="Century Schoolbook" pitchFamily="18" charset="0"/>
              </a:rPr>
              <a:t>F</a:t>
            </a:r>
            <a:r>
              <a:rPr lang="en-US" sz="16600" b="0" i="1" cap="all" dirty="0">
                <a:solidFill>
                  <a:srgbClr val="1D1A1D"/>
                </a:solidFill>
                <a:latin typeface="Century Schoolbook" pitchFamily="18" charset="0"/>
              </a:rPr>
              <a:t>inancial</a:t>
            </a:r>
          </a:p>
          <a:p>
            <a:pPr marL="0" indent="0" algn="r">
              <a:lnSpc>
                <a:spcPct val="10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60000" b="0" i="1" cap="all" dirty="0">
                <a:solidFill>
                  <a:srgbClr val="1D1A1D"/>
                </a:solidFill>
                <a:latin typeface="Century Schoolbook" pitchFamily="18" charset="0"/>
              </a:rPr>
              <a:t>T</a:t>
            </a:r>
            <a:r>
              <a:rPr lang="en-US" sz="16600" b="0" i="1" cap="all" dirty="0">
                <a:solidFill>
                  <a:srgbClr val="1D1A1D"/>
                </a:solidFill>
                <a:latin typeface="Century Schoolbook" pitchFamily="18" charset="0"/>
              </a:rPr>
              <a:t>imE</a:t>
            </a:r>
          </a:p>
          <a:p>
            <a:pPr marL="0" indent="0" algn="r">
              <a:lnSpc>
                <a:spcPct val="105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2200" b="1" i="1" cap="all" dirty="0">
                <a:solidFill>
                  <a:srgbClr val="1D1A1D"/>
                </a:solidFill>
                <a:latin typeface="Century Schoolbook" pitchFamily="18" charset="0"/>
              </a:rPr>
              <a:t>Freedom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C11EBC8E-474B-4959-BDBE-ED4FA1730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2" y="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43093BA-D7C0-401B-9B54-E2965B149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205983" y="3558171"/>
            <a:ext cx="4657344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9560ADC-F9B4-4906-8F07-48224EDE915C}"/>
              </a:ext>
            </a:extLst>
          </p:cNvPr>
          <p:cNvSpPr/>
          <p:nvPr/>
        </p:nvSpPr>
        <p:spPr>
          <a:xfrm>
            <a:off x="1" y="271547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i="0" dirty="0">
                <a:solidFill>
                  <a:srgbClr val="000000"/>
                </a:solidFill>
              </a:rPr>
              <a:t>A person's greatest freedom is not to do what he/she wants, it is</a:t>
            </a:r>
          </a:p>
          <a:p>
            <a:r>
              <a:rPr lang="en-US" sz="2200" b="0" i="0" dirty="0">
                <a:solidFill>
                  <a:srgbClr val="000000"/>
                </a:solidFill>
              </a:rPr>
              <a:t>having the courage to say “</a:t>
            </a:r>
            <a:r>
              <a:rPr lang="en-US" sz="2200" b="1" i="0" dirty="0">
                <a:solidFill>
                  <a:srgbClr val="000000"/>
                </a:solidFill>
              </a:rPr>
              <a:t>no”</a:t>
            </a:r>
            <a:r>
              <a:rPr lang="en-US" sz="2200" b="0" i="0" dirty="0">
                <a:solidFill>
                  <a:srgbClr val="000000"/>
                </a:solidFill>
              </a:rPr>
              <a:t>, when you don't want to do something.— Lung Ying-tai</a:t>
            </a:r>
          </a:p>
        </p:txBody>
      </p:sp>
    </p:spTree>
    <p:extLst>
      <p:ext uri="{BB962C8B-B14F-4D97-AF65-F5344CB8AC3E}">
        <p14:creationId xmlns:p14="http://schemas.microsoft.com/office/powerpoint/2010/main" val="229672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BFEF76D-4D66-481B-B88D-A4E1D834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844" y="4394236"/>
            <a:ext cx="4836795" cy="2635214"/>
          </a:xfrm>
        </p:spPr>
        <p:txBody>
          <a:bodyPr>
            <a:normAutofit/>
          </a:bodyPr>
          <a:lstStyle/>
          <a:p>
            <a:pPr algn="ctr"/>
            <a:br>
              <a:rPr lang="en" sz="6000" dirty="0"/>
            </a:br>
            <a:r>
              <a:rPr lang="en-US" sz="3600" b="0" i="1" dirty="0">
                <a:solidFill>
                  <a:srgbClr val="000000"/>
                </a:solidFill>
              </a:rPr>
              <a:t>Time </a:t>
            </a:r>
            <a:r>
              <a:rPr lang="en-US" sz="3600" b="0" i="1" dirty="0">
                <a:solidFill>
                  <a:srgbClr val="000000"/>
                </a:solidFill>
                <a:latin typeface="Corbel" pitchFamily="18" charset="0"/>
              </a:rPr>
              <a:t>&amp;</a:t>
            </a:r>
            <a:br>
              <a:rPr lang="en" sz="3600" dirty="0"/>
            </a:br>
            <a:r>
              <a:rPr lang="en-US" sz="3600" b="0" i="1" dirty="0">
                <a:solidFill>
                  <a:srgbClr val="000000"/>
                </a:solidFill>
              </a:rPr>
              <a:t>Financial Freedom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997E53-6924-4069-B607-564202A74FEF}"/>
              </a:ext>
            </a:extLst>
          </p:cNvPr>
          <p:cNvSpPr txBox="1"/>
          <p:nvPr/>
        </p:nvSpPr>
        <p:spPr>
          <a:xfrm>
            <a:off x="6352166" y="2460374"/>
            <a:ext cx="414909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" sz="4400" dirty="0"/>
            </a:br>
            <a:r>
              <a:rPr lang="en-US" sz="4400" b="0" i="0" dirty="0">
                <a:solidFill>
                  <a:srgbClr val="000000"/>
                </a:solidFill>
              </a:rPr>
              <a:t> </a:t>
            </a:r>
            <a:r>
              <a:rPr lang="en-US" sz="3600" b="0" i="0" dirty="0">
                <a:solidFill>
                  <a:srgbClr val="000000"/>
                </a:solidFill>
              </a:rPr>
              <a:t>Ongoing Income</a:t>
            </a:r>
          </a:p>
          <a:p>
            <a:r>
              <a:rPr lang="en-SG" altLang="zh-CN" sz="5400" dirty="0"/>
              <a:t>               </a:t>
            </a:r>
            <a:r>
              <a:rPr lang="zh-CN" altLang="en-US" sz="5400" dirty="0"/>
              <a:t>↓ </a:t>
            </a:r>
            <a:endParaRPr lang="en-SG" sz="4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7A0015-B7D6-4FCC-8E3D-36F53CB4DBCB}"/>
              </a:ext>
            </a:extLst>
          </p:cNvPr>
          <p:cNvSpPr/>
          <p:nvPr/>
        </p:nvSpPr>
        <p:spPr>
          <a:xfrm>
            <a:off x="4110447" y="1907523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b="0" i="0" dirty="0">
                <a:solidFill>
                  <a:srgbClr val="000000"/>
                </a:solidFill>
              </a:rPr>
              <a:t>→</a:t>
            </a:r>
            <a:br>
              <a:rPr lang="en" sz="4400" dirty="0"/>
            </a:br>
            <a:r>
              <a:rPr lang="en-US" sz="3200" b="0" i="0" dirty="0">
                <a:solidFill>
                  <a:srgbClr val="000000"/>
                </a:solidFill>
              </a:rPr>
              <a:t>Leader</a:t>
            </a:r>
          </a:p>
          <a:p>
            <a:r>
              <a:rPr lang="en-US" sz="3200" b="0" i="0" dirty="0">
                <a:solidFill>
                  <a:srgbClr val="000000"/>
                </a:solidFill>
              </a:rPr>
              <a:t>+Leader</a:t>
            </a:r>
            <a:r>
              <a:rPr lang="en-US" sz="5400" b="0" i="0" dirty="0">
                <a:solidFill>
                  <a:srgbClr val="000000"/>
                </a:solidFill>
              </a:rPr>
              <a:t>→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9F7A0B-90A2-4B7B-8C03-DEB40D593EA4}"/>
              </a:ext>
            </a:extLst>
          </p:cNvPr>
          <p:cNvSpPr txBox="1"/>
          <p:nvPr/>
        </p:nvSpPr>
        <p:spPr>
          <a:xfrm>
            <a:off x="2884567" y="1281531"/>
            <a:ext cx="20459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0" i="0" dirty="0">
                <a:solidFill>
                  <a:srgbClr val="000000"/>
                </a:solidFill>
              </a:rPr>
              <a:t>→</a:t>
            </a:r>
            <a:br>
              <a:rPr lang="en" sz="4400" dirty="0"/>
            </a:br>
            <a:r>
              <a:rPr lang="en-US" sz="3200" b="0" i="0" dirty="0">
                <a:solidFill>
                  <a:srgbClr val="000000"/>
                </a:solidFill>
              </a:rPr>
              <a:t>Team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579DB6-B0A3-4743-A313-198475C9883A}"/>
              </a:ext>
            </a:extLst>
          </p:cNvPr>
          <p:cNvSpPr/>
          <p:nvPr/>
        </p:nvSpPr>
        <p:spPr>
          <a:xfrm>
            <a:off x="1335407" y="822284"/>
            <a:ext cx="21993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0" i="0" dirty="0">
                <a:solidFill>
                  <a:srgbClr val="000000"/>
                </a:solidFill>
              </a:rPr>
              <a:t>→</a:t>
            </a:r>
            <a:br>
              <a:rPr lang="en" sz="4400" dirty="0"/>
            </a:br>
            <a:r>
              <a:rPr lang="en-US" sz="2800" b="0" i="0" dirty="0">
                <a:solidFill>
                  <a:srgbClr val="000000"/>
                </a:solidFill>
              </a:rPr>
              <a:t>Partners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2358A47-5282-40A6-89D8-13B33CDD5B97}"/>
              </a:ext>
            </a:extLst>
          </p:cNvPr>
          <p:cNvSpPr/>
          <p:nvPr/>
        </p:nvSpPr>
        <p:spPr>
          <a:xfrm flipH="1">
            <a:off x="270195" y="932893"/>
            <a:ext cx="1271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>
                <a:solidFill>
                  <a:srgbClr val="000000"/>
                </a:solidFill>
              </a:rPr>
              <a:t>Tickets </a:t>
            </a:r>
          </a:p>
        </p:txBody>
      </p:sp>
    </p:spTree>
    <p:extLst>
      <p:ext uri="{BB962C8B-B14F-4D97-AF65-F5344CB8AC3E}">
        <p14:creationId xmlns:p14="http://schemas.microsoft.com/office/powerpoint/2010/main" val="188854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49EC5C96-A5B7-48AF-865B-32EA92606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7D3361C-8AD4-4C09-8E01-433248861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266C611-E2DB-4A9B-AF4B-5CAAD1419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9998" y="1143293"/>
            <a:ext cx="4808409" cy="36600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85000"/>
              </a:lnSpc>
            </a:pPr>
            <a:r>
              <a:rPr lang="en-US" sz="2800" b="0" i="1" cap="all" dirty="0">
                <a:solidFill>
                  <a:srgbClr val="F5F5F5"/>
                </a:solidFill>
              </a:rPr>
              <a:t>People who are </a:t>
            </a:r>
            <a:r>
              <a:rPr lang="en-US" sz="4800" b="1" i="1" cap="all" dirty="0">
                <a:solidFill>
                  <a:srgbClr val="F5F5F5"/>
                </a:solidFill>
              </a:rPr>
              <a:t>better</a:t>
            </a:r>
            <a:r>
              <a:rPr lang="en-US" sz="2800" b="0" i="1" cap="all" dirty="0">
                <a:solidFill>
                  <a:srgbClr val="F5F5F5"/>
                </a:solidFill>
              </a:rPr>
              <a:t> than you are </a:t>
            </a:r>
            <a:br>
              <a:rPr lang="en" sz="2800" dirty="0"/>
            </a:br>
            <a:r>
              <a:rPr lang="en-US" sz="4800" b="1" i="1" cap="all" dirty="0">
                <a:solidFill>
                  <a:srgbClr val="F5F5F5"/>
                </a:solidFill>
              </a:rPr>
              <a:t>working harder</a:t>
            </a:r>
            <a:r>
              <a:rPr lang="en-US" sz="2800" b="1" i="1" cap="all" dirty="0">
                <a:solidFill>
                  <a:srgbClr val="F5F5F5"/>
                </a:solidFill>
              </a:rPr>
              <a:t> than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028" y="4585305"/>
            <a:ext cx="5039379" cy="112940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10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i="0" dirty="0">
                <a:solidFill>
                  <a:srgbClr val="F5F5F5"/>
                </a:solidFill>
              </a:rPr>
              <a:t>Buying and Selling Tickets</a:t>
            </a: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515A96A-EDCC-4F66-A9A6-2C9F7E707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6CB954E-283F-476E-A23C-E68827B9B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6">
            <a:extLst>
              <a:ext uri="{FF2B5EF4-FFF2-40B4-BE49-F238E27FC236}">
                <a16:creationId xmlns:a16="http://schemas.microsoft.com/office/drawing/2014/main" id="{F54799E2-F4CD-4D3E-93AE-30EFA648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29998" y="6314440"/>
            <a:ext cx="4808410" cy="3651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  <a:spcAft>
                <a:spcPts val="600"/>
              </a:spcAft>
            </a:pPr>
            <a:endParaRPr lang="en-US" sz="900" b="0" i="1" kern="1200" baseline="0" dirty="0">
              <a:solidFill>
                <a:schemeClr val="bg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AD1E7F-996B-40A9-B7B3-A0E294C0F09E}"/>
              </a:ext>
            </a:extLst>
          </p:cNvPr>
          <p:cNvSpPr/>
          <p:nvPr/>
        </p:nvSpPr>
        <p:spPr>
          <a:xfrm>
            <a:off x="797611" y="1823688"/>
            <a:ext cx="556395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i="0" cap="all" dirty="0">
                <a:solidFill>
                  <a:srgbClr val="1D1A1D"/>
                </a:solidFill>
              </a:rPr>
              <a:t>Choice</a:t>
            </a:r>
          </a:p>
          <a:p>
            <a:r>
              <a:rPr lang="en-US" sz="4400" b="0" i="0" cap="all" dirty="0">
                <a:solidFill>
                  <a:srgbClr val="1D1A1D"/>
                </a:solidFill>
              </a:rPr>
              <a:t>Is More Important than </a:t>
            </a:r>
            <a:r>
              <a:rPr lang="en-US" sz="5400" b="1" i="0" cap="all" dirty="0">
                <a:solidFill>
                  <a:srgbClr val="1D1A1D"/>
                </a:solidFill>
              </a:rPr>
              <a:t>Effort</a:t>
            </a:r>
            <a:r>
              <a:rPr lang="en-US" sz="4400" b="0" i="0" cap="all" dirty="0">
                <a:solidFill>
                  <a:srgbClr val="1D1A1D"/>
                </a:solidFill>
              </a:rPr>
              <a:t>?!</a:t>
            </a:r>
          </a:p>
        </p:txBody>
      </p:sp>
    </p:spTree>
    <p:extLst>
      <p:ext uri="{BB962C8B-B14F-4D97-AF65-F5344CB8AC3E}">
        <p14:creationId xmlns:p14="http://schemas.microsoft.com/office/powerpoint/2010/main" val="86432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WebEDE</Template>
  <TotalTime>342</TotalTime>
  <Words>166</Words>
  <Application>Microsoft Office PowerPoint</Application>
  <PresentationFormat>Widescreen</PresentationFormat>
  <Paragraphs>33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华文楷体</vt:lpstr>
      <vt:lpstr>Arial</vt:lpstr>
      <vt:lpstr>Calibri</vt:lpstr>
      <vt:lpstr>Century Schoolbook</vt:lpstr>
      <vt:lpstr>Corbel</vt:lpstr>
      <vt:lpstr>Headlines</vt:lpstr>
      <vt:lpstr>What is the Thing You Regret the  Most?</vt:lpstr>
      <vt:lpstr>     </vt:lpstr>
      <vt:lpstr>foreign  talent</vt:lpstr>
      <vt:lpstr> Time &amp; Financial Freedom</vt:lpstr>
      <vt:lpstr>People who are better than you are  working harder than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ITP-00193</dc:creator>
  <cp:lastModifiedBy>Jermaine Khoo</cp:lastModifiedBy>
  <cp:revision>86</cp:revision>
  <dcterms:created xsi:type="dcterms:W3CDTF">2018-09-18T02:47:52Z</dcterms:created>
  <dcterms:modified xsi:type="dcterms:W3CDTF">2018-11-01T10:19:16Z</dcterms:modified>
</cp:coreProperties>
</file>